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2" r:id="rId4"/>
    <p:sldId id="261" r:id="rId5"/>
    <p:sldId id="264" r:id="rId6"/>
    <p:sldId id="265" r:id="rId7"/>
    <p:sldId id="266" r:id="rId8"/>
    <p:sldId id="268" r:id="rId9"/>
    <p:sldId id="269" r:id="rId10"/>
    <p:sldId id="267" r:id="rId11"/>
    <p:sldId id="270" r:id="rId12"/>
    <p:sldId id="271" r:id="rId13"/>
    <p:sldId id="272" r:id="rId14"/>
    <p:sldId id="273" r:id="rId15"/>
    <p:sldId id="274" r:id="rId16"/>
    <p:sldId id="27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8"/>
  </p:normalViewPr>
  <p:slideViewPr>
    <p:cSldViewPr snapToGrid="0" snapToObjects="1">
      <p:cViewPr>
        <p:scale>
          <a:sx n="100" d="100"/>
          <a:sy n="100" d="100"/>
        </p:scale>
        <p:origin x="4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7B19B9-E549-404F-9F51-A5E5FF496A35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7A6E1-3A13-4847-B10F-6C5DB7890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222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7A6E1-3A13-4847-B10F-6C5DB78903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033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7A6E1-3A13-4847-B10F-6C5DB78903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00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7A6E1-3A13-4847-B10F-6C5DB78903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72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3C633830-2244-49AE-BC4A-47F415C177C6}" type="datetimeFigureOut">
              <a:rPr lang="en-US" dirty="0"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11/29/16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11/29/16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11/29/16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11/29/16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11/29/16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11/29/16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3C633830-2244-49AE-BC4A-47F415C177C6}" type="datetimeFigureOut">
              <a:rPr lang="en-US" dirty="0"/>
              <a:pPr/>
              <a:t>11/29/16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1422" y="270457"/>
            <a:ext cx="10216396" cy="1853765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Calibri" charset="0"/>
                <a:ea typeface="Calibri" charset="0"/>
                <a:cs typeface="Calibri" charset="0"/>
              </a:rPr>
              <a:t>Agile methods of Software Development Presentation</a:t>
            </a:r>
            <a:endParaRPr lang="en-US" sz="5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76382" y="5895089"/>
            <a:ext cx="4037427" cy="706355"/>
          </a:xfrm>
        </p:spPr>
        <p:txBody>
          <a:bodyPr>
            <a:noAutofit/>
          </a:bodyPr>
          <a:lstStyle/>
          <a:p>
            <a:r>
              <a:rPr lang="en-US" sz="3200" dirty="0" smtClean="0"/>
              <a:t>- By </a:t>
            </a:r>
            <a:r>
              <a:rPr lang="en-US" sz="3200" dirty="0"/>
              <a:t>M</a:t>
            </a:r>
            <a:r>
              <a:rPr lang="en-US" sz="3200" dirty="0" smtClean="0"/>
              <a:t>runal  Phadke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95385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11571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LEAN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912056" y="1055077"/>
            <a:ext cx="5331655" cy="5540896"/>
          </a:xfrm>
        </p:spPr>
        <p:txBody>
          <a:bodyPr>
            <a:normAutofit lnSpcReduction="10000"/>
          </a:bodyPr>
          <a:lstStyle/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Advantages</a:t>
            </a:r>
            <a:endParaRPr lang="en-US" sz="36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Increased Flexibility –no time durations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Increased </a:t>
            </a:r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efficiency -</a:t>
            </a: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 Elimination </a:t>
            </a:r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of </a:t>
            </a: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waste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Kanban boards – Easy to track progress.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Choice available to customer at beginning - clarity on requirements.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Regular customer feedback.</a:t>
            </a: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>
              <a:latin typeface="Calibri" charset="0"/>
              <a:ea typeface="Calibri" charset="0"/>
              <a:cs typeface="Calibri" charset="0"/>
            </a:endParaRPr>
          </a:p>
          <a:p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Subtitle 3"/>
          <p:cNvSpPr txBox="1">
            <a:spLocks/>
          </p:cNvSpPr>
          <p:nvPr/>
        </p:nvSpPr>
        <p:spPr>
          <a:xfrm>
            <a:off x="6243711" y="998807"/>
            <a:ext cx="5530947" cy="554089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Disadvantages</a:t>
            </a:r>
            <a:endParaRPr lang="en-US" sz="36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Team members should be disciplined to follow Kanban charts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Changing decisions can create problems.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No time limits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Kanban boards - updated constantly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Team must agree on how the Kanban board standards</a:t>
            </a:r>
          </a:p>
          <a:p>
            <a:pPr marL="571500" indent="-5715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6549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4537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FDD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976373" y="900336"/>
            <a:ext cx="4495959" cy="4135898"/>
          </a:xfrm>
        </p:spPr>
        <p:txBody>
          <a:bodyPr>
            <a:normAutofit lnSpcReduction="10000"/>
          </a:bodyPr>
          <a:lstStyle/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What is FDD?</a:t>
            </a:r>
          </a:p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5 major activities:</a:t>
            </a:r>
          </a:p>
          <a:p>
            <a:endParaRPr lang="en-US" sz="3600" b="1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Develop an Overall Model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Build a feature list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Plan by Feature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Design by Feature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Build by Feature.</a:t>
            </a:r>
            <a:r>
              <a:rPr lang="en-US" sz="2800" i="0" dirty="0"/>
              <a:t> </a:t>
            </a:r>
            <a:endParaRPr lang="en-US" sz="2800" b="1" i="0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sz="3600" b="1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615" y="3182913"/>
            <a:ext cx="7010400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89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4537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FDD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976373" y="900336"/>
            <a:ext cx="9813547" cy="4135898"/>
          </a:xfrm>
        </p:spPr>
        <p:txBody>
          <a:bodyPr>
            <a:normAutofit lnSpcReduction="10000"/>
          </a:bodyPr>
          <a:lstStyle/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Who does what?</a:t>
            </a:r>
          </a:p>
          <a:p>
            <a:endParaRPr lang="en-US" sz="3600" b="1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Project Manager – administrative lead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Chief </a:t>
            </a:r>
            <a:r>
              <a:rPr lang="en-US" sz="2800" i="0" dirty="0"/>
              <a:t>Architect  </a:t>
            </a:r>
            <a:r>
              <a:rPr lang="en-US" sz="2800" i="0" dirty="0" smtClean="0"/>
              <a:t>– responsible</a:t>
            </a:r>
            <a:r>
              <a:rPr lang="en-US" sz="2800" i="0" dirty="0"/>
              <a:t> for overall </a:t>
            </a:r>
            <a:r>
              <a:rPr lang="en-US" sz="2800" i="0" dirty="0" smtClean="0"/>
              <a:t>design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Development </a:t>
            </a:r>
            <a:r>
              <a:rPr lang="en-US" sz="2800" i="0" dirty="0"/>
              <a:t>Manager </a:t>
            </a:r>
            <a:r>
              <a:rPr lang="en-US" sz="2800" i="0" dirty="0" smtClean="0"/>
              <a:t> </a:t>
            </a:r>
            <a:r>
              <a:rPr lang="en-US" sz="2800" i="0" dirty="0"/>
              <a:t>– team </a:t>
            </a:r>
            <a:r>
              <a:rPr lang="en-US" sz="2800" i="0" dirty="0" smtClean="0"/>
              <a:t>management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Chief </a:t>
            </a:r>
            <a:r>
              <a:rPr lang="en-US" sz="2800" i="0" dirty="0"/>
              <a:t>Programmers – lead teams in design of </a:t>
            </a:r>
            <a:r>
              <a:rPr lang="en-US" sz="2800" i="0" dirty="0" smtClean="0"/>
              <a:t>features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Class </a:t>
            </a:r>
            <a:r>
              <a:rPr lang="en-US" sz="2800" i="0" dirty="0"/>
              <a:t>Owners – developers who implement </a:t>
            </a:r>
            <a:r>
              <a:rPr lang="en-US" sz="2800" i="0" dirty="0" smtClean="0"/>
              <a:t>features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Domain </a:t>
            </a:r>
            <a:r>
              <a:rPr lang="en-US" sz="2800" i="0" dirty="0"/>
              <a:t>Experts – voice of customer</a:t>
            </a:r>
            <a:endParaRPr lang="en-US" sz="2800" b="1" i="0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sz="3600" b="1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0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4537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FDD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976373" y="900336"/>
            <a:ext cx="10606027" cy="5614764"/>
          </a:xfrm>
        </p:spPr>
        <p:txBody>
          <a:bodyPr>
            <a:normAutofit lnSpcReduction="10000"/>
          </a:bodyPr>
          <a:lstStyle/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Ok but how should we go about it?</a:t>
            </a:r>
          </a:p>
          <a:p>
            <a:endParaRPr lang="en-US" sz="3600" b="1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Domain Object modelling – Class and Sequence diagrams for significant features and interactions.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Developing by Feature – E.g.: Validations of login page for clients.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Individual Class Ownership – One concept one developer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Feature Teams – Each team of 2 -5 class owners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Inspections – design and code inspected.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Regular builds.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Configuration Management – Maintain Consistency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/>
              <a:t>Reporting - track by feature, burn -up charts</a:t>
            </a:r>
          </a:p>
          <a:p>
            <a:pPr marL="457200" indent="-457200">
              <a:buFont typeface="Arial" charset="0"/>
              <a:buChar char="•"/>
            </a:pPr>
            <a:endParaRPr lang="en-US" sz="2800" i="0" dirty="0" smtClean="0"/>
          </a:p>
          <a:p>
            <a:pPr marL="457200" indent="-457200">
              <a:buFont typeface="Arial" charset="0"/>
              <a:buChar char="•"/>
            </a:pPr>
            <a:endParaRPr lang="en-US" sz="2800" i="0" dirty="0" smtClean="0"/>
          </a:p>
          <a:p>
            <a:pPr marL="457200" indent="-457200">
              <a:buFont typeface="Arial" charset="0"/>
              <a:buChar char="•"/>
            </a:pPr>
            <a:endParaRPr lang="en-US" sz="2800" b="1" i="0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sz="3600" b="1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593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4537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FDD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Subtitle 3"/>
          <p:cNvSpPr>
            <a:spLocks noGrp="1"/>
          </p:cNvSpPr>
          <p:nvPr>
            <p:ph type="subTitle" idx="1"/>
          </p:nvPr>
        </p:nvSpPr>
        <p:spPr>
          <a:xfrm>
            <a:off x="912056" y="1055077"/>
            <a:ext cx="5331655" cy="5540896"/>
          </a:xfrm>
        </p:spPr>
        <p:txBody>
          <a:bodyPr>
            <a:normAutofit lnSpcReduction="10000"/>
          </a:bodyPr>
          <a:lstStyle/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Advantages</a:t>
            </a:r>
            <a:endParaRPr lang="en-US" sz="36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Individual code ownership – Sense of pride, expertise.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Regular builds – Values Documentation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Code inspections – Integration problems resolved.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Just Enough Design Initially – Avoids Refactoring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Component based development – Easy track of progress</a:t>
            </a: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>
              <a:latin typeface="Calibri" charset="0"/>
              <a:ea typeface="Calibri" charset="0"/>
              <a:cs typeface="Calibri" charset="0"/>
            </a:endParaRPr>
          </a:p>
          <a:p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Subtitle 3"/>
          <p:cNvSpPr txBox="1">
            <a:spLocks/>
          </p:cNvSpPr>
          <p:nvPr/>
        </p:nvSpPr>
        <p:spPr>
          <a:xfrm>
            <a:off x="6243711" y="998807"/>
            <a:ext cx="5530947" cy="5540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Disadvantages</a:t>
            </a:r>
            <a:endParaRPr lang="en-US" sz="36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Individual Code ownership – Too much risk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Developer have to be experienced for Individual class Ownership.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Not ideal for small projects.</a:t>
            </a:r>
          </a:p>
          <a:p>
            <a:pPr marL="571500" indent="-5715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667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4537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Conclusion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Subtitle 3"/>
          <p:cNvSpPr>
            <a:spLocks noGrp="1"/>
          </p:cNvSpPr>
          <p:nvPr>
            <p:ph type="subTitle" idx="1"/>
          </p:nvPr>
        </p:nvSpPr>
        <p:spPr>
          <a:xfrm>
            <a:off x="912056" y="1055077"/>
            <a:ext cx="5331655" cy="5540896"/>
          </a:xfrm>
        </p:spPr>
        <p:txBody>
          <a:bodyPr>
            <a:normAutofit/>
          </a:bodyPr>
          <a:lstStyle/>
          <a:p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So after learning all the 3 methods the WINNER is: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“No particular method is good or bad, it depends on the </a:t>
            </a: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CONTEXT OF YOUR PROJECT</a:t>
            </a: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Choosing the method that will best fit for your Project is a </a:t>
            </a: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REAL AGILE METHOD</a:t>
            </a: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 to be implemented in practical situations” E.g. : </a:t>
            </a:r>
            <a:r>
              <a:rPr lang="en-US" sz="2800" i="0" dirty="0" err="1" smtClean="0">
                <a:latin typeface="Calibri" charset="0"/>
                <a:ea typeface="Calibri" charset="0"/>
                <a:cs typeface="Calibri" charset="0"/>
              </a:rPr>
              <a:t>ScrumBan</a:t>
            </a: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>
              <a:latin typeface="Calibri" charset="0"/>
              <a:ea typeface="Calibri" charset="0"/>
              <a:cs typeface="Calibri" charset="0"/>
            </a:endParaRPr>
          </a:p>
          <a:p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749300"/>
            <a:ext cx="4927600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17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4978" y="2394872"/>
            <a:ext cx="6457071" cy="1009703"/>
          </a:xfrm>
        </p:spPr>
        <p:txBody>
          <a:bodyPr>
            <a:normAutofit/>
          </a:bodyPr>
          <a:lstStyle/>
          <a:p>
            <a:pPr algn="ctr"/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Thank you!!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11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11571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SCRUM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102982" y="773724"/>
            <a:ext cx="10938963" cy="3038621"/>
          </a:xfrm>
        </p:spPr>
        <p:txBody>
          <a:bodyPr>
            <a:normAutofit fontScale="92500"/>
          </a:bodyPr>
          <a:lstStyle/>
          <a:p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How should we start and what Process should we follow</a:t>
            </a:r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?</a:t>
            </a:r>
            <a:endParaRPr lang="en-US" sz="3600" b="1" i="0" dirty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Product Backlog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Sprint Planning – Sprint Backlog – decide how to implement features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A sprint – 2 to 4 weeks – implement features decided during sprint planning.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To keep track of things – daily Scrum with Scrum Master.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End of the Sprint – shippable product.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982" y="3812345"/>
            <a:ext cx="8083221" cy="290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419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11571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SCRUM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102982" y="998807"/>
            <a:ext cx="6521708" cy="5458264"/>
          </a:xfrm>
        </p:spPr>
        <p:txBody>
          <a:bodyPr>
            <a:normAutofit/>
          </a:bodyPr>
          <a:lstStyle/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How should we refine the process?</a:t>
            </a:r>
          </a:p>
          <a:p>
            <a:endParaRPr lang="en-US" sz="3600" b="1" i="0" dirty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Performance review – Sprint review</a:t>
            </a: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Burn Down Chart – Track Progress</a:t>
            </a:r>
            <a:endParaRPr lang="en-US" sz="2800" i="0" dirty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Improvements - Sprint Retrospective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Carry on the cycle – Next Sprint.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Complete product ready after ‘n’ number of decided </a:t>
            </a: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Sprints. Not fixed but can be predicted.</a:t>
            </a:r>
            <a:endParaRPr lang="en-US" sz="2800" i="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6723" y="1077350"/>
            <a:ext cx="4498145" cy="505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5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11571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SCRUM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801858" y="998807"/>
            <a:ext cx="6836900" cy="5540896"/>
          </a:xfrm>
        </p:spPr>
        <p:txBody>
          <a:bodyPr>
            <a:normAutofit/>
          </a:bodyPr>
          <a:lstStyle/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Who will do what?</a:t>
            </a:r>
          </a:p>
          <a:p>
            <a:endParaRPr lang="en-US" sz="3600" b="1" i="0" u="sng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Product Owner – Product Backlog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Scrum Master – Similar to a conductor in a orchestra, keeps track whether everyone in the team in doing what was decided during Sprint planning.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Development team – A group of software developers, usually &lt; 12.</a:t>
            </a:r>
            <a:endParaRPr lang="en-US" sz="2800" i="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1298" y="998806"/>
            <a:ext cx="4026459" cy="5233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7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11571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SCRUM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912056" y="1055077"/>
            <a:ext cx="5331655" cy="5540896"/>
          </a:xfrm>
        </p:spPr>
        <p:txBody>
          <a:bodyPr>
            <a:normAutofit/>
          </a:bodyPr>
          <a:lstStyle/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Advantages</a:t>
            </a:r>
            <a:endParaRPr lang="en-US" sz="36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Self-organizing teams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Progress is visible – Burn Down chart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Continuous Customer Feedback – thus, expectations met.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Improved productivity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Time for delivery can be predicted.</a:t>
            </a: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i="0" dirty="0">
              <a:latin typeface="Calibri" charset="0"/>
              <a:ea typeface="Calibri" charset="0"/>
              <a:cs typeface="Calibri" charset="0"/>
            </a:endParaRPr>
          </a:p>
          <a:p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Subtitle 3"/>
          <p:cNvSpPr txBox="1">
            <a:spLocks/>
          </p:cNvSpPr>
          <p:nvPr/>
        </p:nvSpPr>
        <p:spPr>
          <a:xfrm>
            <a:off x="6243711" y="998807"/>
            <a:ext cx="5530947" cy="5540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Disadvantages</a:t>
            </a:r>
            <a:endParaRPr lang="en-US" sz="36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Not scalable- fails for large teams.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Scrum Master should be capable to drive the team.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Team experience and commitment required.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Tasks should be clearly defined in Product and Sprint backlogs</a:t>
            </a:r>
          </a:p>
        </p:txBody>
      </p:sp>
    </p:spTree>
    <p:extLst>
      <p:ext uri="{BB962C8B-B14F-4D97-AF65-F5344CB8AC3E}">
        <p14:creationId xmlns:p14="http://schemas.microsoft.com/office/powerpoint/2010/main" val="196087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4537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LEAN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976373" y="900336"/>
            <a:ext cx="7337634" cy="5753688"/>
          </a:xfrm>
        </p:spPr>
        <p:txBody>
          <a:bodyPr>
            <a:normAutofit/>
          </a:bodyPr>
          <a:lstStyle/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What is Lean?</a:t>
            </a:r>
          </a:p>
          <a:p>
            <a:endParaRPr lang="en-US" sz="3600" b="1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i="0" dirty="0" smtClean="0">
                <a:latin typeface="Calibri" charset="0"/>
                <a:ea typeface="Calibri" charset="0"/>
                <a:cs typeface="Calibri" charset="0"/>
              </a:rPr>
              <a:t>Inspired from Toyota Motor Corporation’s vehicle production system.</a:t>
            </a:r>
          </a:p>
          <a:p>
            <a:pPr marL="457200" indent="-457200">
              <a:buFont typeface="Arial" charset="0"/>
              <a:buChar char="•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algn="ctr"/>
            <a:r>
              <a:rPr lang="en-US" sz="3600" b="1" i="0" u="sng" dirty="0" smtClean="0"/>
              <a:t>Objective</a:t>
            </a:r>
            <a:r>
              <a:rPr lang="en-US" sz="3600" b="1" i="0" dirty="0" smtClean="0"/>
              <a:t>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Deliver Value from Customer’s perspective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Eliminate Waste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Continuously Improve your Processes</a:t>
            </a:r>
            <a:endParaRPr lang="en-US" sz="3600" b="1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4007" y="900336"/>
            <a:ext cx="3669102" cy="562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9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4537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LEAN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102981" y="927105"/>
            <a:ext cx="5255615" cy="4979960"/>
          </a:xfrm>
        </p:spPr>
        <p:txBody>
          <a:bodyPr>
            <a:normAutofit fontScale="85000" lnSpcReduction="20000"/>
          </a:bodyPr>
          <a:lstStyle/>
          <a:p>
            <a:r>
              <a:rPr lang="en-US" sz="4400" b="1" i="0" dirty="0" smtClean="0">
                <a:latin typeface="Calibri" charset="0"/>
                <a:ea typeface="Calibri" charset="0"/>
                <a:cs typeface="Calibri" charset="0"/>
              </a:rPr>
              <a:t>What is the focus?</a:t>
            </a:r>
          </a:p>
          <a:p>
            <a:endParaRPr lang="en-US" sz="4400" b="1" i="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3600" i="0" dirty="0" smtClean="0">
                <a:latin typeface="Calibri" charset="0"/>
                <a:ea typeface="Calibri" charset="0"/>
                <a:cs typeface="Calibri" charset="0"/>
              </a:rPr>
              <a:t>1</a:t>
            </a:r>
            <a:r>
              <a:rPr lang="en-US" sz="3600" i="0" dirty="0">
                <a:latin typeface="Calibri" charset="0"/>
                <a:ea typeface="Calibri" charset="0"/>
                <a:cs typeface="Calibri" charset="0"/>
              </a:rPr>
              <a:t>. </a:t>
            </a: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Eliminate Waste</a:t>
            </a:r>
            <a:br>
              <a:rPr lang="en-US" sz="3600" b="1" i="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2. </a:t>
            </a:r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Build </a:t>
            </a: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Quality In</a:t>
            </a:r>
            <a:br>
              <a:rPr lang="en-US" sz="3600" b="1" i="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3. </a:t>
            </a:r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Create Knowledge</a:t>
            </a: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sz="3600" b="1" i="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4. </a:t>
            </a:r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Defer </a:t>
            </a: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Commitment</a:t>
            </a:r>
            <a:br>
              <a:rPr lang="en-US" sz="3600" b="1" i="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5. </a:t>
            </a:r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Deliver </a:t>
            </a: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Fast</a:t>
            </a:r>
            <a:br>
              <a:rPr lang="en-US" sz="3600" b="1" i="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6. Respect People</a:t>
            </a:r>
            <a:br>
              <a:rPr lang="en-US" sz="3600" b="1" i="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7. </a:t>
            </a:r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Optimize </a:t>
            </a: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>The </a:t>
            </a:r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Whole</a:t>
            </a:r>
            <a:r>
              <a:rPr lang="en-US" sz="3600" b="1" i="0" dirty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sz="3600" b="1" i="0" dirty="0">
                <a:latin typeface="Calibri" charset="0"/>
                <a:ea typeface="Calibri" charset="0"/>
                <a:cs typeface="Calibri" charset="0"/>
              </a:rPr>
            </a:br>
            <a:endParaRPr lang="en-US" sz="3600" b="1" i="0" dirty="0">
              <a:latin typeface="Calibri" charset="0"/>
              <a:ea typeface="Calibri" charset="0"/>
              <a:cs typeface="Calibri" charset="0"/>
            </a:endParaRPr>
          </a:p>
          <a:p>
            <a:endParaRPr lang="en-US" sz="3600" b="1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478" y="925731"/>
            <a:ext cx="5176910" cy="519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8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4537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LEAN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Subtitle 3"/>
          <p:cNvSpPr txBox="1">
            <a:spLocks/>
          </p:cNvSpPr>
          <p:nvPr/>
        </p:nvSpPr>
        <p:spPr>
          <a:xfrm>
            <a:off x="1060778" y="1055075"/>
            <a:ext cx="10334052" cy="562708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i="0" dirty="0" smtClean="0">
                <a:latin typeface="Calibri" charset="0"/>
                <a:ea typeface="Calibri" charset="0"/>
                <a:cs typeface="Calibri" charset="0"/>
              </a:rPr>
              <a:t>Ok nice principles.. But how should we follow them?</a:t>
            </a:r>
          </a:p>
          <a:p>
            <a:endParaRPr lang="en-US" sz="4400" b="1" i="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3600" i="0" dirty="0" smtClean="0">
                <a:latin typeface="Calibri" charset="0"/>
                <a:ea typeface="Calibri" charset="0"/>
                <a:cs typeface="Calibri" charset="0"/>
              </a:rPr>
              <a:t>1. Value Stream Mapping -&gt; Identify waste from current and improvements for future.</a:t>
            </a:r>
          </a:p>
          <a:p>
            <a:endParaRPr lang="en-US" sz="3600" i="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3600" i="0" dirty="0" smtClean="0">
                <a:latin typeface="Calibri" charset="0"/>
                <a:ea typeface="Calibri" charset="0"/>
                <a:cs typeface="Calibri" charset="0"/>
              </a:rPr>
              <a:t>2. Set Based Development -&gt; Set of designs at beginning, eliminate with constant feedback from customer. Deliver small pieces of developed software to customer on regular basis.</a:t>
            </a:r>
          </a:p>
          <a:p>
            <a:endParaRPr lang="en-US" sz="3600" i="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3600" i="0" dirty="0" smtClean="0">
                <a:latin typeface="Calibri" charset="0"/>
                <a:ea typeface="Calibri" charset="0"/>
                <a:cs typeface="Calibri" charset="0"/>
              </a:rPr>
              <a:t>3. Pull Systems -&gt; Pull and complete the customer requirements in continuous flow.</a:t>
            </a:r>
          </a:p>
          <a:p>
            <a:r>
              <a:rPr lang="en-US" sz="3600" i="0" dirty="0" smtClean="0">
                <a:latin typeface="Calibri" charset="0"/>
                <a:ea typeface="Calibri" charset="0"/>
                <a:cs typeface="Calibri" charset="0"/>
              </a:rPr>
              <a:t>Implemented using KANBAN boards.</a:t>
            </a:r>
          </a:p>
          <a:p>
            <a:endParaRPr lang="en-US" sz="3600" i="0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sz="3600" b="1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03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8978" y="45372"/>
            <a:ext cx="6457071" cy="1009703"/>
          </a:xfrm>
        </p:spPr>
        <p:txBody>
          <a:bodyPr>
            <a:normAutofit/>
          </a:bodyPr>
          <a:lstStyle/>
          <a:p>
            <a:r>
              <a:rPr lang="en-US" sz="5400" i="0" dirty="0" smtClean="0">
                <a:latin typeface="Calibri" charset="0"/>
                <a:ea typeface="Calibri" charset="0"/>
                <a:cs typeface="Calibri" charset="0"/>
              </a:rPr>
              <a:t>LEAN</a:t>
            </a:r>
            <a:endParaRPr lang="en-US" sz="54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Subtitle 3"/>
          <p:cNvSpPr txBox="1">
            <a:spLocks/>
          </p:cNvSpPr>
          <p:nvPr/>
        </p:nvSpPr>
        <p:spPr>
          <a:xfrm>
            <a:off x="1088914" y="844063"/>
            <a:ext cx="5494766" cy="589436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None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Corbel" panose="020B0503020204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2000"/>
              </a:lnSpc>
              <a:spcBef>
                <a:spcPts val="1300"/>
              </a:spcBef>
              <a:buFont typeface="Arial" panose="020B0604020202020204" pitchFamily="34" charset="0"/>
              <a:buNone/>
              <a:defRPr sz="16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i="0" dirty="0" smtClean="0">
                <a:latin typeface="Calibri" charset="0"/>
                <a:ea typeface="Calibri" charset="0"/>
                <a:cs typeface="Calibri" charset="0"/>
              </a:rPr>
              <a:t>Kanban Boards</a:t>
            </a:r>
            <a:endParaRPr lang="en-US" sz="36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Visual display of items at each stage of development.</a:t>
            </a:r>
          </a:p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Pros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Reduces waste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Increases flexibility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Transparency in team</a:t>
            </a:r>
          </a:p>
          <a:p>
            <a:r>
              <a:rPr lang="en-US" sz="3600" b="1" i="0" dirty="0" smtClean="0">
                <a:latin typeface="Calibri" charset="0"/>
                <a:ea typeface="Calibri" charset="0"/>
                <a:cs typeface="Calibri" charset="0"/>
              </a:rPr>
              <a:t>Cons</a:t>
            </a:r>
            <a:endParaRPr lang="en-US" sz="3600" b="1" i="0" dirty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No timeframes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Changes can be included in middle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0" dirty="0" smtClean="0">
                <a:latin typeface="Calibri" charset="0"/>
                <a:ea typeface="Calibri" charset="0"/>
                <a:cs typeface="Calibri" charset="0"/>
              </a:rPr>
              <a:t>Board should be updated constantly</a:t>
            </a:r>
            <a:endParaRPr lang="en-US" sz="2800" b="1" i="0" dirty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Wingdings" charset="2"/>
              <a:buChar char="Ø"/>
            </a:pPr>
            <a:endParaRPr lang="en-US" sz="2800" i="0" dirty="0" smtClean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680" y="844063"/>
            <a:ext cx="5080000" cy="537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2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3008</TotalTime>
  <Words>633</Words>
  <Application>Microsoft Macintosh PowerPoint</Application>
  <PresentationFormat>Widescreen</PresentationFormat>
  <Paragraphs>149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Century Schoolbook</vt:lpstr>
      <vt:lpstr>Corbel</vt:lpstr>
      <vt:lpstr>Wingdings</vt:lpstr>
      <vt:lpstr>Arial</vt:lpstr>
      <vt:lpstr>Headlines</vt:lpstr>
      <vt:lpstr>Agile methods of Software Development Presentation</vt:lpstr>
      <vt:lpstr>SCRUM</vt:lpstr>
      <vt:lpstr>SCRUM</vt:lpstr>
      <vt:lpstr>SCRUM</vt:lpstr>
      <vt:lpstr>SCRUM</vt:lpstr>
      <vt:lpstr>LEAN</vt:lpstr>
      <vt:lpstr>LEAN</vt:lpstr>
      <vt:lpstr>LEAN</vt:lpstr>
      <vt:lpstr>LEAN</vt:lpstr>
      <vt:lpstr>LEAN</vt:lpstr>
      <vt:lpstr>FDD</vt:lpstr>
      <vt:lpstr>FDD</vt:lpstr>
      <vt:lpstr>FDD</vt:lpstr>
      <vt:lpstr>FDD</vt:lpstr>
      <vt:lpstr>Conclusion</vt:lpstr>
      <vt:lpstr>Thank you!!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 methods of Software Development Presentation</dc:title>
  <dc:creator>Mru Phadke</dc:creator>
  <cp:lastModifiedBy>Mru Phadke</cp:lastModifiedBy>
  <cp:revision>60</cp:revision>
  <dcterms:created xsi:type="dcterms:W3CDTF">2016-11-29T21:19:55Z</dcterms:created>
  <dcterms:modified xsi:type="dcterms:W3CDTF">2016-12-01T23:28:06Z</dcterms:modified>
</cp:coreProperties>
</file>

<file path=docProps/thumbnail.jpeg>
</file>